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2" r:id="rId3"/>
    <p:sldId id="268" r:id="rId4"/>
    <p:sldId id="269" r:id="rId5"/>
    <p:sldId id="270" r:id="rId6"/>
    <p:sldId id="271" r:id="rId7"/>
    <p:sldId id="273" r:id="rId8"/>
    <p:sldId id="277" r:id="rId9"/>
    <p:sldId id="278" r:id="rId10"/>
    <p:sldId id="279" r:id="rId11"/>
    <p:sldId id="280" r:id="rId12"/>
    <p:sldId id="281" r:id="rId13"/>
    <p:sldId id="274" r:id="rId14"/>
    <p:sldId id="285" r:id="rId15"/>
    <p:sldId id="282" r:id="rId16"/>
    <p:sldId id="283" r:id="rId17"/>
    <p:sldId id="284" r:id="rId18"/>
    <p:sldId id="267" r:id="rId19"/>
    <p:sldId id="263" r:id="rId20"/>
    <p:sldId id="258" r:id="rId21"/>
    <p:sldId id="266" r:id="rId22"/>
    <p:sldId id="264" r:id="rId23"/>
    <p:sldId id="276" r:id="rId24"/>
    <p:sldId id="265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5E0B-0EBC-4CAC-BAA9-602F78F6678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F9966-BBE2-412D-9B7A-573F698A2A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4076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ADE1A-DB0F-444B-A224-483BF4AD7DCA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1054B-D3DB-4D81-B719-636A300671C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205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fld id="{3AEE680E-00EE-4433-9DDD-1130BE99E130}" type="slidenum">
              <a:rPr lang="en-US" sz="1200" b="0" i="0" smtClean="0">
                <a:solidFill>
                  <a:schemeClr val="tx1"/>
                </a:solidFill>
              </a:rPr>
              <a:pPr/>
              <a:t>8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19298374-0ED7-4082-B6B2-6AAF3254005A}" type="slidenum">
              <a:rPr lang="en-US" sz="1200" b="0" i="0" smtClean="0">
                <a:solidFill>
                  <a:schemeClr val="tx1"/>
                </a:solidFill>
              </a:rPr>
              <a:pPr/>
              <a:t>9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EFF7DDDA-960C-4C69-A9EF-F0DB4D2F41BB}" type="slidenum">
              <a:rPr lang="en-US" sz="1200" b="0" i="0" smtClean="0">
                <a:solidFill>
                  <a:schemeClr val="tx1"/>
                </a:solidFill>
              </a:rPr>
              <a:pPr/>
              <a:t>10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75F69EF3-7DA9-475C-A003-369C32FB70F8}" type="slidenum">
              <a:rPr lang="en-US" sz="1200" b="0" i="0" smtClean="0">
                <a:solidFill>
                  <a:schemeClr val="tx1"/>
                </a:solidFill>
              </a:rPr>
              <a:pPr/>
              <a:t>11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59434B55-E12F-4759-9666-330788CF2C04}" type="slidenum">
              <a:rPr lang="en-US" sz="1200" b="0" i="0" smtClean="0">
                <a:solidFill>
                  <a:schemeClr val="tx1"/>
                </a:solidFill>
              </a:rPr>
              <a:pPr/>
              <a:t>12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This implies that the teacher must have considerable knowledge about what the learner can accomplish. Compare the Greenfield position on discovery learning with other theories - constructivism.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9C4BEAEB-0539-4B71-B868-3252D1C60CED}" type="slidenum">
              <a:rPr lang="en-US" sz="1200" b="0" i="0" smtClean="0">
                <a:solidFill>
                  <a:schemeClr val="tx1"/>
                </a:solidFill>
              </a:rPr>
              <a:pPr/>
              <a:t>15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2E8641D8-0AF8-40AF-B64C-BB0447A58B5E}" type="slidenum">
              <a:rPr lang="en-US" sz="1200" b="0" i="0" smtClean="0">
                <a:solidFill>
                  <a:schemeClr val="tx1"/>
                </a:solidFill>
              </a:rPr>
              <a:pPr/>
              <a:t>16</a:t>
            </a:fld>
            <a:endParaRPr 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Here I am quoting from the Wells paper on interpretations of ZPD. Consider teaching/learning activities in this light. </a:t>
            </a:r>
            <a:r>
              <a:rPr lang="en-US" u="sng" smtClean="0">
                <a:solidFill>
                  <a:srgbClr val="0000FF"/>
                </a:solidFill>
                <a:latin typeface="Arial" charset="0"/>
              </a:rPr>
              <a:t>http://www.oise.utoronto.ca/~gwells/resources/ZPD.html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271EF4-1B05-4034-A713-E1345E16DB36}" type="datetimeFigureOut">
              <a:rPr lang="en-NZ" smtClean="0"/>
              <a:t>26/06/2014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152881-C988-4F52-8AD3-4A36F6CCC3FC}" type="slidenum">
              <a:rPr lang="en-NZ" smtClean="0"/>
              <a:t>‹#›</a:t>
            </a:fld>
            <a:endParaRPr lang="en-N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12768" cy="1752600"/>
          </a:xfrm>
        </p:spPr>
        <p:txBody>
          <a:bodyPr/>
          <a:lstStyle/>
          <a:p>
            <a:r>
              <a:rPr lang="en-NZ" dirty="0" smtClean="0"/>
              <a:t>learner </a:t>
            </a:r>
            <a:r>
              <a:rPr lang="en-NZ" dirty="0"/>
              <a:t>autonomy - what do you mean</a:t>
            </a:r>
            <a:r>
              <a:rPr lang="en-NZ" dirty="0" smtClean="0"/>
              <a:t>?</a:t>
            </a:r>
          </a:p>
          <a:p>
            <a:endParaRPr lang="en-NZ" dirty="0"/>
          </a:p>
          <a:p>
            <a:r>
              <a:rPr lang="en-NZ" dirty="0" smtClean="0"/>
              <a:t>Roger Barnard</a:t>
            </a:r>
          </a:p>
          <a:p>
            <a:r>
              <a:rPr lang="en-NZ" dirty="0" smtClean="0"/>
              <a:t>rbarnard@waikato.ac.nz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sz="4400" b="1" dirty="0" smtClean="0"/>
              <a:t>Independent </a:t>
            </a:r>
            <a:r>
              <a:rPr lang="en-NZ" sz="4400" b="1" dirty="0"/>
              <a:t>L</a:t>
            </a:r>
            <a:r>
              <a:rPr lang="en-NZ" sz="4400" b="1" dirty="0" smtClean="0"/>
              <a:t>earning Association Conference</a:t>
            </a:r>
            <a:r>
              <a:rPr lang="en-NZ" sz="4400" b="1" dirty="0"/>
              <a:t/>
            </a:r>
            <a:br>
              <a:rPr lang="en-NZ" sz="4400" b="1" dirty="0"/>
            </a:br>
            <a:r>
              <a:rPr lang="en-NZ" sz="4400" b="1" dirty="0"/>
              <a:t>Bangkok, June 2013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942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 rot="2711094">
            <a:off x="3505200" y="2362200"/>
            <a:ext cx="838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871 h 21600"/>
              <a:gd name="T4" fmla="*/ 2147483647 w 21600"/>
              <a:gd name="T5" fmla="*/ 2090925725 h 21600"/>
              <a:gd name="T6" fmla="*/ 2147483647 w 21600"/>
              <a:gd name="T7" fmla="*/ 10454628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rgbClr val="00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 rot="2711094">
            <a:off x="5334000" y="976313"/>
            <a:ext cx="838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871 h 21600"/>
              <a:gd name="T4" fmla="*/ 2147483647 w 21600"/>
              <a:gd name="T5" fmla="*/ 2090925725 h 21600"/>
              <a:gd name="T6" fmla="*/ 2147483647 w 21600"/>
              <a:gd name="T7" fmla="*/ 10454628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9900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009900"/>
                </a:solidFill>
              </a:rPr>
              <a:t>POTENTIAL LEVEL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981200" y="15382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3300"/>
                </a:solidFill>
              </a:rPr>
              <a:t>ACTUAL LEVEL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6172200" y="16002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343400" y="30480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172200" y="16002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8001000" y="1524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4343400" y="3048000"/>
            <a:ext cx="18288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V="1">
            <a:off x="6172200" y="1600200"/>
            <a:ext cx="0" cy="1447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400800" y="1981200"/>
            <a:ext cx="2438400" cy="914400"/>
            <a:chOff x="4032" y="1248"/>
            <a:chExt cx="1536" cy="576"/>
          </a:xfrm>
        </p:grpSpPr>
        <p:sp>
          <p:nvSpPr>
            <p:cNvPr id="25623" name="AutoShape 23"/>
            <p:cNvSpPr>
              <a:spLocks noChangeArrowheads="1"/>
            </p:cNvSpPr>
            <p:nvPr/>
          </p:nvSpPr>
          <p:spPr bwMode="auto">
            <a:xfrm>
              <a:off x="4032" y="1248"/>
              <a:ext cx="960" cy="576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0033CC"/>
            </a:solidFill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4272" y="1324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i="0"/>
                <a:t>ZPD</a:t>
              </a:r>
              <a:endParaRPr lang="en-US" sz="6000" i="0">
                <a:solidFill>
                  <a:srgbClr val="00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038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  <p:bldP spid="92164" grpId="0" animBg="1"/>
      <p:bldP spid="92165" grpId="0" build="p" autoUpdateAnimBg="0" advAuto="0"/>
      <p:bldP spid="92166" grpId="0" build="p" autoUpdateAnimBg="0" advAuto="0"/>
      <p:bldP spid="92180" grpId="0" animBg="1"/>
      <p:bldP spid="921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endParaRPr lang="en-US" sz="1800" b="0" i="0" dirty="0" smtClean="0">
              <a:latin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51200" y="2857500"/>
            <a:ext cx="2940050" cy="1771650"/>
            <a:chOff x="2048" y="1800"/>
            <a:chExt cx="1852" cy="1116"/>
          </a:xfrm>
        </p:grpSpPr>
        <p:sp>
          <p:nvSpPr>
            <p:cNvPr id="26634" name="AutoShape 15"/>
            <p:cNvSpPr>
              <a:spLocks noChangeArrowheads="1"/>
            </p:cNvSpPr>
            <p:nvPr/>
          </p:nvSpPr>
          <p:spPr bwMode="auto">
            <a:xfrm>
              <a:off x="2048" y="1800"/>
              <a:ext cx="1852" cy="1116"/>
            </a:xfrm>
            <a:prstGeom prst="flowChartConnector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6635" name="Oval 4"/>
            <p:cNvSpPr>
              <a:spLocks noChangeArrowheads="1"/>
            </p:cNvSpPr>
            <p:nvPr/>
          </p:nvSpPr>
          <p:spPr bwMode="auto">
            <a:xfrm>
              <a:off x="2368" y="2016"/>
              <a:ext cx="1216" cy="68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4038600" cy="9906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0" i="0" dirty="0" smtClean="0">
                <a:solidFill>
                  <a:schemeClr val="tx1"/>
                </a:solidFill>
              </a:rPr>
              <a:t>An </a:t>
            </a:r>
            <a:r>
              <a:rPr lang="en-GB" sz="2400" b="0" i="0" dirty="0">
                <a:solidFill>
                  <a:schemeClr val="tx1"/>
                </a:solidFill>
              </a:rPr>
              <a:t>enlarged core of learning </a:t>
            </a:r>
            <a:br>
              <a:rPr lang="en-GB" sz="2400" b="0" i="0" dirty="0">
                <a:solidFill>
                  <a:schemeClr val="tx1"/>
                </a:solidFill>
              </a:rPr>
            </a:br>
            <a:r>
              <a:rPr lang="en-GB" sz="2400" b="0" i="0" dirty="0">
                <a:solidFill>
                  <a:schemeClr val="tx1"/>
                </a:solidFill>
              </a:rPr>
              <a:t>has taken </a:t>
            </a:r>
            <a:r>
              <a:rPr lang="en-GB" sz="2400" b="0" i="0" dirty="0" smtClean="0">
                <a:solidFill>
                  <a:schemeClr val="tx1"/>
                </a:solidFill>
              </a:rPr>
              <a:t>place…</a:t>
            </a:r>
            <a:endParaRPr lang="en-GB" sz="2400" b="0" i="0" dirty="0">
              <a:solidFill>
                <a:schemeClr val="tx1"/>
              </a:solidFill>
            </a:endParaRP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>
            <a:off x="2057400" y="2209800"/>
            <a:ext cx="1879600" cy="1058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0170" name="Oval 10"/>
          <p:cNvSpPr>
            <a:spLocks noChangeArrowheads="1"/>
          </p:cNvSpPr>
          <p:nvPr/>
        </p:nvSpPr>
        <p:spPr bwMode="auto">
          <a:xfrm>
            <a:off x="2819400" y="2590800"/>
            <a:ext cx="3778250" cy="230505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3617913" y="5367338"/>
            <a:ext cx="5078412" cy="11096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2400" b="0" i="0" dirty="0" smtClean="0">
                <a:solidFill>
                  <a:schemeClr val="tx1"/>
                </a:solidFill>
              </a:rPr>
              <a:t>…but this opens a </a:t>
            </a:r>
            <a:r>
              <a:rPr lang="en-GB" sz="2400" b="0" i="0" dirty="0">
                <a:solidFill>
                  <a:schemeClr val="tx1"/>
                </a:solidFill>
              </a:rPr>
              <a:t>new</a:t>
            </a:r>
            <a:br>
              <a:rPr lang="en-GB" sz="2400" b="0" i="0" dirty="0">
                <a:solidFill>
                  <a:schemeClr val="tx1"/>
                </a:solidFill>
              </a:rPr>
            </a:br>
            <a:r>
              <a:rPr lang="en-GB" sz="2400" b="0" i="0" dirty="0">
                <a:solidFill>
                  <a:schemeClr val="tx1"/>
                </a:solidFill>
              </a:rPr>
              <a:t>zone of proximal</a:t>
            </a:r>
            <a:br>
              <a:rPr lang="en-GB" sz="2400" b="0" i="0" dirty="0">
                <a:solidFill>
                  <a:schemeClr val="tx1"/>
                </a:solidFill>
              </a:rPr>
            </a:br>
            <a:r>
              <a:rPr lang="en-GB" sz="2400" b="0" i="0" dirty="0">
                <a:solidFill>
                  <a:schemeClr val="tx1"/>
                </a:solidFill>
              </a:rPr>
              <a:t>development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>
            <a:off x="5740400" y="4538663"/>
            <a:ext cx="812800" cy="8715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744538" y="328613"/>
            <a:ext cx="7696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sz="3600" b="0" i="0" dirty="0">
                <a:solidFill>
                  <a:schemeClr val="tx1"/>
                </a:solidFill>
              </a:rPr>
              <a:t>Zone of Proximal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398263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6" grpId="0" animBg="1" autoUpdateAnimBg="0"/>
      <p:bldP spid="220167" grpId="0" animBg="1"/>
      <p:bldP spid="220170" grpId="0" animBg="1"/>
      <p:bldP spid="220171" grpId="0" animBg="1" autoUpdateAnimBg="0"/>
      <p:bldP spid="220172" grpId="0" animBg="1"/>
      <p:bldP spid="2201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i="0" smtClean="0"/>
              <a:t>Six principles of scaffolding</a:t>
            </a:r>
            <a:r>
              <a:rPr lang="en-US" sz="4800" i="0" smtClean="0"/>
              <a:t> </a:t>
            </a:r>
            <a:r>
              <a:rPr lang="en-US" sz="2400" i="0" smtClean="0"/>
              <a:t/>
            </a:r>
            <a:br>
              <a:rPr lang="en-US" sz="2400" i="0" smtClean="0"/>
            </a:br>
            <a:r>
              <a:rPr lang="en-US" sz="2400" i="0" smtClean="0"/>
              <a:t>(Van Lier, 1996, p. 195)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Contextual support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a safe but challenging environment: errors expected/accepted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repeated occurrences over time of a complex of actions: routine and variation</a:t>
            </a:r>
          </a:p>
          <a:p>
            <a:pPr>
              <a:lnSpc>
                <a:spcPct val="90000"/>
              </a:lnSpc>
            </a:pP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Intersubjectivity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mutual engagement and support: two minds thinking as one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Contingency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assistance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depends on learners’ reactions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participants’ actions flow in a natural way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Handover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task is completed when the learner is ready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BBB9A073-C68A-44D2-B513-D6B15EEDA25F}" type="slidenum">
              <a:rPr lang="en-US" sz="1800" b="0" i="0" smtClean="0">
                <a:latin typeface="Arial" charset="0"/>
              </a:rPr>
              <a:pPr/>
              <a:t>12</a:t>
            </a:fld>
            <a:endParaRPr lang="en-US" sz="1800" b="0" i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27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LA as a process: scaffolding</a:t>
            </a:r>
            <a:r>
              <a:rPr lang="en-NZ" sz="2700" dirty="0" smtClean="0"/>
              <a:t/>
            </a:r>
            <a:br>
              <a:rPr lang="en-NZ" sz="2700" dirty="0" smtClean="0"/>
            </a:br>
            <a:r>
              <a:rPr lang="en-NZ" sz="2700" dirty="0" smtClean="0"/>
              <a:t>(Van </a:t>
            </a:r>
            <a:r>
              <a:rPr lang="en-NZ" sz="2700" dirty="0" err="1" smtClean="0"/>
              <a:t>Lier</a:t>
            </a:r>
            <a:r>
              <a:rPr lang="en-NZ" sz="2700" dirty="0" smtClean="0"/>
              <a:t> 1996, p.195)</a:t>
            </a:r>
            <a:endParaRPr lang="en-N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NZ" sz="2800" dirty="0"/>
              <a:t>1.</a:t>
            </a:r>
            <a:r>
              <a:rPr lang="en-GB" sz="2800" i="1" dirty="0"/>
              <a:t> </a:t>
            </a:r>
            <a:r>
              <a:rPr lang="en-GB" sz="2800" i="1" u="sng" dirty="0"/>
              <a:t>continuity</a:t>
            </a:r>
            <a:r>
              <a:rPr lang="en-GB" sz="2800" i="1" dirty="0"/>
              <a:t>: </a:t>
            </a:r>
            <a:r>
              <a:rPr lang="en-GB" sz="2800" dirty="0"/>
              <a:t>the balance between routine and variation.</a:t>
            </a:r>
          </a:p>
          <a:p>
            <a:pPr>
              <a:defRPr/>
            </a:pPr>
            <a:r>
              <a:rPr lang="en-GB" sz="2800" i="1" dirty="0"/>
              <a:t>2. </a:t>
            </a:r>
            <a:r>
              <a:rPr lang="en-GB" sz="2800" i="1" u="sng" dirty="0"/>
              <a:t>contextual support:</a:t>
            </a:r>
            <a:r>
              <a:rPr lang="en-GB" sz="2800" dirty="0"/>
              <a:t> participants consider each other as critical friends, providing encouragement and challenge.</a:t>
            </a:r>
          </a:p>
          <a:p>
            <a:pPr>
              <a:defRPr/>
            </a:pPr>
            <a:r>
              <a:rPr lang="en-GB" sz="2800" dirty="0"/>
              <a:t>3. </a:t>
            </a:r>
            <a:r>
              <a:rPr lang="en-GB" sz="2800" i="1" u="sng" dirty="0" err="1"/>
              <a:t>intersubjectivity</a:t>
            </a:r>
            <a:r>
              <a:rPr lang="en-GB" sz="2800" dirty="0"/>
              <a:t>: mutual engagement in achieving and refining the objectives of the activity. </a:t>
            </a:r>
          </a:p>
          <a:p>
            <a:pPr>
              <a:defRPr/>
            </a:pPr>
            <a:r>
              <a:rPr lang="en-GB" sz="2800" dirty="0"/>
              <a:t>4. </a:t>
            </a:r>
            <a:r>
              <a:rPr lang="en-GB" sz="2800" i="1" u="sng" dirty="0"/>
              <a:t>contingency</a:t>
            </a:r>
            <a:r>
              <a:rPr lang="en-GB" sz="2800" u="sng" dirty="0"/>
              <a:t>: </a:t>
            </a:r>
            <a:r>
              <a:rPr lang="en-GB" sz="2800" dirty="0"/>
              <a:t>repeating, or changing, elements of the pedagogic activity depending on the learners’ reactions. </a:t>
            </a:r>
          </a:p>
          <a:p>
            <a:pPr>
              <a:defRPr/>
            </a:pPr>
            <a:r>
              <a:rPr lang="en-NZ" sz="2800" dirty="0"/>
              <a:t>5. </a:t>
            </a:r>
            <a:r>
              <a:rPr lang="en-GB" sz="2800" i="1" u="sng" dirty="0"/>
              <a:t>flow:</a:t>
            </a:r>
            <a:r>
              <a:rPr lang="en-GB" sz="2800" u="sng" dirty="0"/>
              <a:t> </a:t>
            </a:r>
            <a:r>
              <a:rPr lang="en-GB" sz="2800" dirty="0"/>
              <a:t>the participants’ actions, and the dialogue among them, proceed in an amicable and natural way</a:t>
            </a:r>
            <a:r>
              <a:rPr lang="en-GB" sz="2800" i="1" dirty="0"/>
              <a:t> .</a:t>
            </a:r>
          </a:p>
          <a:p>
            <a:pPr>
              <a:defRPr/>
            </a:pPr>
            <a:r>
              <a:rPr lang="en-GB" sz="2800" i="1" dirty="0"/>
              <a:t>6. </a:t>
            </a:r>
            <a:r>
              <a:rPr lang="en-GB" sz="2800" i="1" u="sng" dirty="0"/>
              <a:t>handover:</a:t>
            </a:r>
            <a:r>
              <a:rPr lang="en-GB" sz="2800" i="1" dirty="0"/>
              <a:t> </a:t>
            </a:r>
            <a:r>
              <a:rPr lang="en-GB" sz="2800" dirty="0"/>
              <a:t>there is mutual understanding and affirmation when the task is achieved – and handed over.</a:t>
            </a:r>
            <a:endParaRPr lang="en-NZ" sz="28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72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Peer scaffolding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err="1" smtClean="0"/>
              <a:t>Vygotsky’s</a:t>
            </a:r>
            <a:r>
              <a:rPr lang="en-NZ" dirty="0" smtClean="0"/>
              <a:t> ZPD refers to help provided by an expert or more able peer.</a:t>
            </a:r>
          </a:p>
          <a:p>
            <a:r>
              <a:rPr lang="en-NZ" dirty="0" smtClean="0"/>
              <a:t>Language classrooms always contain mixed ability students, with a range of different skills:</a:t>
            </a:r>
          </a:p>
          <a:p>
            <a:pPr lvl="1"/>
            <a:r>
              <a:rPr lang="en-NZ" dirty="0"/>
              <a:t>l</a:t>
            </a:r>
            <a:r>
              <a:rPr lang="en-NZ" dirty="0" smtClean="0"/>
              <a:t>inguistic, cognitive, interpersonal, psychological</a:t>
            </a:r>
          </a:p>
          <a:p>
            <a:r>
              <a:rPr lang="en-NZ" dirty="0" smtClean="0"/>
              <a:t>More able students can scaffold less able – and research has indicated that both more- and less-able partners make developmental progress.</a:t>
            </a:r>
          </a:p>
          <a:p>
            <a:r>
              <a:rPr lang="en-NZ" dirty="0" smtClean="0"/>
              <a:t>Learners should take responsibility for their own learning, and the learning </a:t>
            </a:r>
            <a:r>
              <a:rPr lang="en-NZ" dirty="0"/>
              <a:t>o</a:t>
            </a:r>
            <a:r>
              <a:rPr lang="en-NZ" dirty="0" smtClean="0"/>
              <a:t>f their classmates.</a:t>
            </a:r>
          </a:p>
          <a:p>
            <a:r>
              <a:rPr lang="en-NZ" dirty="0" smtClean="0"/>
              <a:t>Thus LA can be developed from dependence on the teacher, </a:t>
            </a:r>
            <a:r>
              <a:rPr lang="en-NZ" u="sng" dirty="0" smtClean="0"/>
              <a:t>inter</a:t>
            </a:r>
            <a:r>
              <a:rPr lang="en-NZ" dirty="0" smtClean="0"/>
              <a:t>dependence with peers, and finally </a:t>
            </a:r>
            <a:r>
              <a:rPr lang="en-NZ" u="sng" dirty="0" smtClean="0"/>
              <a:t>in</a:t>
            </a:r>
            <a:r>
              <a:rPr lang="en-NZ" dirty="0" smtClean="0"/>
              <a:t>dependence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08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425B829-0BC1-49BE-800D-C08FB0AE964E}" type="slidenum">
              <a:rPr lang="en-US" sz="1800" b="0" i="0" smtClean="0">
                <a:latin typeface="Arial" charset="0"/>
              </a:rPr>
              <a:pPr/>
              <a:t>15</a:t>
            </a:fld>
            <a:endParaRPr lang="en-US" sz="1800" b="0" i="0" smtClean="0">
              <a:latin typeface="Arial" charset="0"/>
            </a:endParaRPr>
          </a:p>
        </p:txBody>
      </p:sp>
      <p:sp>
        <p:nvSpPr>
          <p:cNvPr id="221187" name="AutoShape 3"/>
          <p:cNvSpPr>
            <a:spLocks noChangeArrowheads="1"/>
          </p:cNvSpPr>
          <p:nvPr/>
        </p:nvSpPr>
        <p:spPr bwMode="auto">
          <a:xfrm>
            <a:off x="2038350" y="3165475"/>
            <a:ext cx="3151188" cy="1863725"/>
          </a:xfrm>
          <a:prstGeom prst="flowChartConnector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1188" name="AutoShape 4"/>
          <p:cNvSpPr>
            <a:spLocks noChangeArrowheads="1"/>
          </p:cNvSpPr>
          <p:nvPr/>
        </p:nvSpPr>
        <p:spPr bwMode="auto">
          <a:xfrm>
            <a:off x="3048000" y="2286000"/>
            <a:ext cx="3149600" cy="1865313"/>
          </a:xfrm>
          <a:prstGeom prst="flowChartConnector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5375" y="2503488"/>
            <a:ext cx="4398963" cy="2370137"/>
            <a:chOff x="1117" y="2103"/>
            <a:chExt cx="2079" cy="1990"/>
          </a:xfrm>
        </p:grpSpPr>
        <p:sp>
          <p:nvSpPr>
            <p:cNvPr id="33810" name="AutoShape 6"/>
            <p:cNvSpPr>
              <a:spLocks noChangeArrowheads="1"/>
            </p:cNvSpPr>
            <p:nvPr/>
          </p:nvSpPr>
          <p:spPr bwMode="auto">
            <a:xfrm>
              <a:off x="1117" y="2841"/>
              <a:ext cx="1180" cy="1213"/>
            </a:xfrm>
            <a:prstGeom prst="flowChartConnector">
              <a:avLst/>
            </a:prstGeom>
            <a:solidFill>
              <a:srgbClr val="CCFFFF">
                <a:alpha val="50195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AU" sz="2400" b="0" i="0"/>
            </a:p>
          </p:txBody>
        </p:sp>
        <p:sp>
          <p:nvSpPr>
            <p:cNvPr id="33811" name="AutoShape 7"/>
            <p:cNvSpPr>
              <a:spLocks noChangeArrowheads="1"/>
            </p:cNvSpPr>
            <p:nvPr/>
          </p:nvSpPr>
          <p:spPr bwMode="auto">
            <a:xfrm>
              <a:off x="2016" y="2880"/>
              <a:ext cx="1180" cy="1213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12" name="AutoShape 8"/>
            <p:cNvSpPr>
              <a:spLocks noChangeArrowheads="1"/>
            </p:cNvSpPr>
            <p:nvPr/>
          </p:nvSpPr>
          <p:spPr bwMode="auto">
            <a:xfrm>
              <a:off x="1594" y="2103"/>
              <a:ext cx="1180" cy="1213"/>
            </a:xfrm>
            <a:prstGeom prst="flowChartConnector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21193" name="AutoShape 9"/>
          <p:cNvSpPr>
            <a:spLocks noChangeArrowheads="1"/>
          </p:cNvSpPr>
          <p:nvPr/>
        </p:nvSpPr>
        <p:spPr bwMode="auto">
          <a:xfrm>
            <a:off x="3970338" y="3200400"/>
            <a:ext cx="3148012" cy="1865313"/>
          </a:xfrm>
          <a:prstGeom prst="flowChartConnector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73521" y="378510"/>
            <a:ext cx="8918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0" i="0" dirty="0" smtClean="0">
                <a:solidFill>
                  <a:schemeClr val="tx1"/>
                </a:solidFill>
              </a:rPr>
              <a:t>Collaborative </a:t>
            </a:r>
            <a:r>
              <a:rPr lang="en-GB" sz="3600" b="0" i="0" dirty="0">
                <a:solidFill>
                  <a:schemeClr val="tx1"/>
                </a:solidFill>
              </a:rPr>
              <a:t>Learning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25463" y="1524000"/>
            <a:ext cx="4732337" cy="2895600"/>
            <a:chOff x="331" y="960"/>
            <a:chExt cx="2981" cy="1824"/>
          </a:xfrm>
        </p:grpSpPr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331" y="960"/>
              <a:ext cx="2549" cy="490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400" b="0" i="0" dirty="0">
                  <a:solidFill>
                    <a:schemeClr val="tx1"/>
                  </a:solidFill>
                </a:rPr>
                <a:t>Overlapping core knowledge </a:t>
              </a:r>
              <a:br>
                <a:rPr lang="en-GB" sz="2400" b="0" i="0" dirty="0">
                  <a:solidFill>
                    <a:schemeClr val="tx1"/>
                  </a:solidFill>
                </a:rPr>
              </a:br>
              <a:r>
                <a:rPr lang="en-GB" sz="2400" b="0" i="0" dirty="0">
                  <a:solidFill>
                    <a:schemeClr val="tx1"/>
                  </a:solidFill>
                </a:rPr>
                <a:t>of a group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>
              <a:off x="1959" y="1404"/>
              <a:ext cx="1353" cy="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>
              <a:off x="1248" y="1392"/>
              <a:ext cx="1632" cy="13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>
              <a:off x="1536" y="1344"/>
              <a:ext cx="1344" cy="105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159125" y="3324225"/>
            <a:ext cx="5832475" cy="3225800"/>
            <a:chOff x="1990" y="2094"/>
            <a:chExt cx="3674" cy="2032"/>
          </a:xfrm>
        </p:grpSpPr>
        <p:sp>
          <p:nvSpPr>
            <p:cNvPr id="33802" name="Line 18"/>
            <p:cNvSpPr>
              <a:spLocks noChangeShapeType="1"/>
            </p:cNvSpPr>
            <p:nvPr/>
          </p:nvSpPr>
          <p:spPr bwMode="auto">
            <a:xfrm>
              <a:off x="1990" y="2094"/>
              <a:ext cx="1056" cy="15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03" name="Line 19"/>
            <p:cNvSpPr>
              <a:spLocks noChangeShapeType="1"/>
            </p:cNvSpPr>
            <p:nvPr/>
          </p:nvSpPr>
          <p:spPr bwMode="auto">
            <a:xfrm>
              <a:off x="2880" y="2976"/>
              <a:ext cx="864" cy="6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04" name="Line 20"/>
            <p:cNvSpPr>
              <a:spLocks noChangeShapeType="1"/>
            </p:cNvSpPr>
            <p:nvPr/>
          </p:nvSpPr>
          <p:spPr bwMode="auto">
            <a:xfrm>
              <a:off x="3792" y="2138"/>
              <a:ext cx="240" cy="151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3805" name="Text Box 21"/>
            <p:cNvSpPr txBox="1">
              <a:spLocks noChangeArrowheads="1"/>
            </p:cNvSpPr>
            <p:nvPr/>
          </p:nvSpPr>
          <p:spPr bwMode="auto">
            <a:xfrm>
              <a:off x="2928" y="3600"/>
              <a:ext cx="2736" cy="526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GB" sz="2400" b="0" i="0" dirty="0">
                  <a:solidFill>
                    <a:schemeClr val="tx1"/>
                  </a:solidFill>
                </a:rPr>
                <a:t>Overlapping zones of proximal development of a group</a:t>
              </a:r>
              <a:endParaRPr lang="en-AU" sz="2400" b="0" i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5476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nimBg="1"/>
      <p:bldP spid="221188" grpId="0" animBg="1"/>
      <p:bldP spid="2211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20775"/>
          </a:xfrm>
        </p:spPr>
        <p:txBody>
          <a:bodyPr>
            <a:normAutofit/>
          </a:bodyPr>
          <a:lstStyle/>
          <a:p>
            <a:pPr algn="ctr"/>
            <a:r>
              <a:rPr lang="en-US" sz="3600" i="0" dirty="0" smtClean="0">
                <a:latin typeface="Times New Roman" pitchFamily="18" charset="0"/>
                <a:cs typeface="Times New Roman" pitchFamily="18" charset="0"/>
              </a:rPr>
              <a:t>Implications for teaching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032875" cy="5334000"/>
          </a:xfrm>
        </p:spPr>
        <p:txBody>
          <a:bodyPr>
            <a:normAutofit lnSpcReduction="10000"/>
          </a:bodyPr>
          <a:lstStyle/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ZPD,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shared understanding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created in the dialogue between the co-participants of an activity</a:t>
            </a: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dialogue is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the available artifacts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books), symbolic tools (language) and the cultural practices (routines) of the group. </a:t>
            </a: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depends both on the quality of that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intersubjectivity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on the upper limit of the learner’s capability.</a:t>
            </a: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learning in the ZPD needs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the part of all participants to learn with and from each other,  as much as 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scaffolding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an expert or more capable partners.</a:t>
            </a: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teacher is a fellow learner , acting as leader of a learning community committed to the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co-construction of knowledge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5738" indent="-185738">
              <a:lnSpc>
                <a:spcPct val="90000"/>
              </a:lnSpc>
              <a:spcBef>
                <a:spcPct val="0"/>
              </a:spcBef>
            </a:pPr>
            <a:endParaRPr lang="en-US" sz="2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en-US" sz="1800" b="0" i="0" dirty="0" smtClean="0">
                <a:latin typeface="Arial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57175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Implications for research</a:t>
            </a:r>
            <a:r>
              <a:rPr lang="en-NZ" sz="2700" dirty="0" smtClean="0"/>
              <a:t/>
            </a:r>
            <a:br>
              <a:rPr lang="en-NZ" sz="2700" dirty="0" smtClean="0"/>
            </a:br>
            <a:r>
              <a:rPr lang="en-GB" sz="2700" dirty="0"/>
              <a:t>Borg &amp; Al-</a:t>
            </a:r>
            <a:r>
              <a:rPr lang="en-GB" sz="2700" dirty="0" err="1"/>
              <a:t>Busaidi</a:t>
            </a:r>
            <a:r>
              <a:rPr lang="en-GB" sz="2700" dirty="0"/>
              <a:t> (2012a; 2012b)</a:t>
            </a:r>
            <a:endParaRPr lang="en-N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Much has been published about learner autonomy.</a:t>
            </a:r>
          </a:p>
          <a:p>
            <a:r>
              <a:rPr lang="en-NZ" dirty="0" smtClean="0"/>
              <a:t>Some studies have investigated LA in practice.</a:t>
            </a:r>
          </a:p>
          <a:p>
            <a:r>
              <a:rPr lang="en-NZ" dirty="0" smtClean="0"/>
              <a:t>But few studies have considered what teachers believe and know about LA, especially in Asian contexts.</a:t>
            </a:r>
          </a:p>
          <a:p>
            <a:endParaRPr lang="en-NZ" dirty="0" err="1"/>
          </a:p>
          <a:p>
            <a:r>
              <a:rPr lang="en-NZ" dirty="0" smtClean="0"/>
              <a:t>Borg &amp; Al-</a:t>
            </a:r>
            <a:r>
              <a:rPr lang="en-NZ" dirty="0" err="1" smtClean="0"/>
              <a:t>Busaidi</a:t>
            </a:r>
            <a:r>
              <a:rPr lang="en-NZ" dirty="0" smtClean="0"/>
              <a:t> investigated University </a:t>
            </a:r>
            <a:r>
              <a:rPr lang="en-NZ" dirty="0"/>
              <a:t>language teachers’ views on learner autonomy </a:t>
            </a:r>
            <a:r>
              <a:rPr lang="en-NZ" dirty="0" smtClean="0"/>
              <a:t>in </a:t>
            </a:r>
            <a:r>
              <a:rPr lang="en-NZ" dirty="0"/>
              <a:t>Oman</a:t>
            </a: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Questionnaire</a:t>
            </a:r>
          </a:p>
          <a:p>
            <a:pPr lvl="2"/>
            <a:r>
              <a:rPr lang="en-NZ" dirty="0"/>
              <a:t>Ideas about LA</a:t>
            </a:r>
          </a:p>
          <a:p>
            <a:pPr lvl="2"/>
            <a:r>
              <a:rPr lang="en-NZ" dirty="0"/>
              <a:t>Their practices regarding </a:t>
            </a:r>
            <a:r>
              <a:rPr lang="en-NZ" dirty="0" smtClean="0"/>
              <a:t>LA</a:t>
            </a:r>
            <a:endParaRPr lang="en-NZ" dirty="0" smtClean="0">
              <a:solidFill>
                <a:schemeClr val="tx1"/>
              </a:solidFill>
            </a:endParaRP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Interviews</a:t>
            </a: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Follow-up </a:t>
            </a:r>
            <a:r>
              <a:rPr lang="en-NZ" sz="2400" dirty="0">
                <a:solidFill>
                  <a:schemeClr val="tx1"/>
                </a:solidFill>
              </a:rPr>
              <a:t>professional development workshops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94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International LA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With the permission of </a:t>
            </a:r>
            <a:r>
              <a:rPr lang="en-GB" dirty="0" smtClean="0"/>
              <a:t>Borg and Al-</a:t>
            </a:r>
            <a:r>
              <a:rPr lang="en-GB" dirty="0" err="1" smtClean="0"/>
              <a:t>Busaidi</a:t>
            </a:r>
            <a:r>
              <a:rPr lang="en-GB" dirty="0" smtClean="0"/>
              <a:t> , ten researchers will use their questionnaire and interview schedule.</a:t>
            </a:r>
          </a:p>
          <a:p>
            <a:endParaRPr lang="en-GB" dirty="0" smtClean="0"/>
          </a:p>
          <a:p>
            <a:r>
              <a:rPr lang="en-GB" dirty="0" smtClean="0"/>
              <a:t>They will also</a:t>
            </a:r>
            <a:r>
              <a:rPr lang="en-GB" dirty="0"/>
              <a:t> </a:t>
            </a:r>
            <a:r>
              <a:rPr lang="en-GB" dirty="0" smtClean="0"/>
              <a:t>run professional development workshops and/or further (action) research</a:t>
            </a:r>
          </a:p>
          <a:p>
            <a:endParaRPr lang="en-GB" dirty="0" smtClean="0"/>
          </a:p>
          <a:p>
            <a:r>
              <a:rPr lang="en-GB" dirty="0" smtClean="0"/>
              <a:t>In this way, </a:t>
            </a:r>
            <a:r>
              <a:rPr lang="en-GB" dirty="0"/>
              <a:t>the quantitative and qualitative findings from these Asian contexts can be compared with each other and also</a:t>
            </a:r>
            <a:r>
              <a:rPr lang="en-GB" dirty="0" smtClean="0"/>
              <a:t> with Borg and Al-</a:t>
            </a:r>
            <a:r>
              <a:rPr lang="en-GB" dirty="0" err="1" smtClean="0"/>
              <a:t>Busaidi</a:t>
            </a:r>
            <a:r>
              <a:rPr lang="en-GB" dirty="0" smtClean="0"/>
              <a:t> (2012b) and other recent studies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62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Structure of the book </a:t>
            </a:r>
            <a:br>
              <a:rPr lang="en-NZ" dirty="0" smtClean="0"/>
            </a:br>
            <a:r>
              <a:rPr lang="en-NZ" dirty="0" smtClean="0"/>
              <a:t>(Barnard &amp; Li, 2015)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A. Introduction:	</a:t>
            </a:r>
            <a:endParaRPr lang="en-GB" dirty="0" smtClean="0"/>
          </a:p>
          <a:p>
            <a:pPr lvl="1"/>
            <a:r>
              <a:rPr lang="en-GB" dirty="0" smtClean="0"/>
              <a:t>Editor’s </a:t>
            </a:r>
            <a:r>
              <a:rPr lang="en-GB" dirty="0"/>
              <a:t>summary of the </a:t>
            </a:r>
            <a:r>
              <a:rPr lang="en-GB" dirty="0" smtClean="0"/>
              <a:t>book’s theme </a:t>
            </a:r>
            <a:r>
              <a:rPr lang="en-GB" dirty="0"/>
              <a:t>and </a:t>
            </a:r>
            <a:r>
              <a:rPr lang="en-GB" dirty="0" smtClean="0"/>
              <a:t>contents</a:t>
            </a:r>
          </a:p>
          <a:p>
            <a:pPr lvl="1"/>
            <a:r>
              <a:rPr lang="en-GB" dirty="0" smtClean="0"/>
              <a:t> </a:t>
            </a:r>
            <a:endParaRPr lang="en-NZ" dirty="0" smtClean="0"/>
          </a:p>
          <a:p>
            <a:r>
              <a:rPr lang="en-GB" dirty="0" smtClean="0"/>
              <a:t>B. Overview chapter:	</a:t>
            </a:r>
          </a:p>
          <a:p>
            <a:pPr lvl="1"/>
            <a:r>
              <a:rPr lang="en-GB" dirty="0" smtClean="0"/>
              <a:t>Key </a:t>
            </a:r>
            <a:r>
              <a:rPr lang="en-GB" dirty="0"/>
              <a:t>issues in teaching and researching learner </a:t>
            </a:r>
            <a:r>
              <a:rPr lang="en-GB" dirty="0" smtClean="0"/>
              <a:t>autonomy</a:t>
            </a:r>
          </a:p>
          <a:p>
            <a:pPr lvl="1"/>
            <a:endParaRPr lang="en-NZ" dirty="0"/>
          </a:p>
          <a:p>
            <a:r>
              <a:rPr lang="en-GB" dirty="0"/>
              <a:t>C. T</a:t>
            </a:r>
            <a:r>
              <a:rPr lang="en-GB" dirty="0" smtClean="0"/>
              <a:t>en case studies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NZ" dirty="0" smtClean="0"/>
              <a:t>D</a:t>
            </a:r>
            <a:r>
              <a:rPr lang="en-NZ" dirty="0"/>
              <a:t>. Reflection:		</a:t>
            </a:r>
            <a:endParaRPr lang="en-NZ" dirty="0" smtClean="0"/>
          </a:p>
          <a:p>
            <a:pPr lvl="1"/>
            <a:r>
              <a:rPr lang="en-GB" dirty="0" smtClean="0"/>
              <a:t>Implications </a:t>
            </a:r>
            <a:r>
              <a:rPr lang="en-GB" dirty="0"/>
              <a:t>for research in the autonomy in Asian contexts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44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research space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Contemporary theoretical </a:t>
            </a:r>
            <a:r>
              <a:rPr lang="en-GB" dirty="0"/>
              <a:t>debates </a:t>
            </a:r>
            <a:r>
              <a:rPr lang="en-GB" dirty="0" smtClean="0"/>
              <a:t>about learner autonomy (LA) began in Europe three </a:t>
            </a:r>
            <a:r>
              <a:rPr lang="en-GB" dirty="0"/>
              <a:t>decades ago (e.g., </a:t>
            </a:r>
            <a:r>
              <a:rPr lang="en-GB" dirty="0" err="1"/>
              <a:t>Holec</a:t>
            </a:r>
            <a:r>
              <a:rPr lang="en-GB" dirty="0"/>
              <a:t>, 1981)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These have </a:t>
            </a:r>
            <a:r>
              <a:rPr lang="en-GB" dirty="0"/>
              <a:t>been brought up to date </a:t>
            </a:r>
            <a:r>
              <a:rPr lang="en-GB" dirty="0" smtClean="0"/>
              <a:t>(e.g., Benson, 2011; Lamb &amp; </a:t>
            </a:r>
            <a:r>
              <a:rPr lang="en-GB" dirty="0" err="1" smtClean="0"/>
              <a:t>Reinders</a:t>
            </a:r>
            <a:r>
              <a:rPr lang="en-GB" dirty="0" smtClean="0"/>
              <a:t>, 2008),</a:t>
            </a:r>
          </a:p>
          <a:p>
            <a:endParaRPr lang="en-GB" dirty="0"/>
          </a:p>
          <a:p>
            <a:r>
              <a:rPr lang="en-GB" dirty="0" smtClean="0"/>
              <a:t>But it </a:t>
            </a:r>
            <a:r>
              <a:rPr lang="en-GB" dirty="0"/>
              <a:t>is the case t</a:t>
            </a:r>
            <a:r>
              <a:rPr lang="en-NZ" dirty="0"/>
              <a:t>hat “language teachers’ perspectives on what autonomy means have not been awarded much attention” </a:t>
            </a:r>
            <a:r>
              <a:rPr lang="en-GB" dirty="0" smtClean="0"/>
              <a:t>(Borg &amp; Al-</a:t>
            </a:r>
            <a:r>
              <a:rPr lang="en-GB" dirty="0" err="1" smtClean="0"/>
              <a:t>Busaidi</a:t>
            </a:r>
            <a:r>
              <a:rPr lang="en-GB" dirty="0" smtClean="0"/>
              <a:t> 2012a</a:t>
            </a:r>
            <a:r>
              <a:rPr lang="en-GB" dirty="0"/>
              <a:t>, p.283</a:t>
            </a:r>
            <a:r>
              <a:rPr lang="en-GB" dirty="0" smtClean="0"/>
              <a:t>).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project I a</a:t>
            </a:r>
            <a:r>
              <a:rPr lang="en-GB" dirty="0"/>
              <a:t>m</a:t>
            </a:r>
            <a:r>
              <a:rPr lang="en-GB" dirty="0" smtClean="0"/>
              <a:t> working on extends </a:t>
            </a:r>
            <a:r>
              <a:rPr lang="en-GB" dirty="0"/>
              <a:t>the geographical spread to East Asia, </a:t>
            </a:r>
            <a:r>
              <a:rPr lang="en-GB" dirty="0" smtClean="0"/>
              <a:t>and seeks to find out</a:t>
            </a:r>
            <a:r>
              <a:rPr lang="en-GB" u="sng" dirty="0" smtClean="0"/>
              <a:t> local </a:t>
            </a:r>
            <a:r>
              <a:rPr lang="en-GB" dirty="0" smtClean="0"/>
              <a:t>definitions, beliefs and practices about LA.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0515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Contributors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INTRODUCTION Roger </a:t>
            </a:r>
            <a:r>
              <a:rPr lang="en-GB" dirty="0"/>
              <a:t>Barnard, University of Waikato, New Zealand</a:t>
            </a:r>
            <a:endParaRPr lang="en-NZ" dirty="0"/>
          </a:p>
          <a:p>
            <a:r>
              <a:rPr lang="en-GB" dirty="0" smtClean="0"/>
              <a:t>OVERVIEW</a:t>
            </a:r>
            <a:r>
              <a:rPr lang="en-GB" dirty="0"/>
              <a:t>:	</a:t>
            </a:r>
            <a:r>
              <a:rPr lang="en-GB" dirty="0" smtClean="0"/>
              <a:t>       Phil </a:t>
            </a:r>
            <a:r>
              <a:rPr lang="en-GB" dirty="0"/>
              <a:t>Benson, </a:t>
            </a:r>
            <a:r>
              <a:rPr lang="en-GB" dirty="0" smtClean="0"/>
              <a:t>Macquarie University</a:t>
            </a:r>
          </a:p>
          <a:p>
            <a:r>
              <a:rPr lang="en-NZ" dirty="0" smtClean="0"/>
              <a:t>BRUNEI</a:t>
            </a:r>
            <a:r>
              <a:rPr lang="en-NZ" dirty="0"/>
              <a:t>	       Noor </a:t>
            </a:r>
            <a:r>
              <a:rPr lang="en-NZ" dirty="0" err="1"/>
              <a:t>Azam</a:t>
            </a:r>
            <a:r>
              <a:rPr lang="en-NZ" dirty="0"/>
              <a:t> Othman &amp; Keith Wood, University of Brunei </a:t>
            </a:r>
          </a:p>
          <a:p>
            <a:r>
              <a:rPr lang="en-NZ" dirty="0" smtClean="0"/>
              <a:t>CAMBODIA	</a:t>
            </a:r>
            <a:r>
              <a:rPr lang="en-NZ" dirty="0"/>
              <a:t> </a:t>
            </a:r>
            <a:r>
              <a:rPr lang="en-NZ" dirty="0" smtClean="0"/>
              <a:t>      Chan N </a:t>
            </a:r>
            <a:r>
              <a:rPr lang="en-NZ" dirty="0" err="1" smtClean="0"/>
              <a:t>Keuk</a:t>
            </a:r>
            <a:r>
              <a:rPr lang="en-NZ" dirty="0" smtClean="0"/>
              <a:t>  &amp; </a:t>
            </a:r>
            <a:r>
              <a:rPr lang="en-NZ" dirty="0" err="1"/>
              <a:t>Vileak</a:t>
            </a:r>
            <a:r>
              <a:rPr lang="en-NZ" dirty="0"/>
              <a:t> </a:t>
            </a:r>
            <a:r>
              <a:rPr lang="en-NZ" dirty="0" err="1" smtClean="0"/>
              <a:t>Heng</a:t>
            </a:r>
            <a:r>
              <a:rPr lang="en-NZ" dirty="0" smtClean="0"/>
              <a:t>,  </a:t>
            </a:r>
            <a:r>
              <a:rPr lang="en-NZ" dirty="0" err="1"/>
              <a:t>Inst</a:t>
            </a:r>
            <a:r>
              <a:rPr lang="en-NZ" dirty="0"/>
              <a:t> of FL, Phnom Penh </a:t>
            </a:r>
            <a:endParaRPr lang="en-NZ" dirty="0" smtClean="0"/>
          </a:p>
          <a:p>
            <a:r>
              <a:rPr lang="en-NZ" dirty="0"/>
              <a:t>CHINA	      </a:t>
            </a:r>
            <a:r>
              <a:rPr lang="en-NZ" dirty="0" smtClean="0"/>
              <a:t> Wang Yi &amp; </a:t>
            </a:r>
            <a:r>
              <a:rPr lang="en-NZ" dirty="0" err="1" smtClean="0"/>
              <a:t>Zhitao</a:t>
            </a:r>
            <a:r>
              <a:rPr lang="en-NZ" dirty="0" smtClean="0"/>
              <a:t> Yu , </a:t>
            </a:r>
            <a:r>
              <a:rPr lang="en-NZ" dirty="0"/>
              <a:t>Shandong University of Technology </a:t>
            </a:r>
          </a:p>
          <a:p>
            <a:r>
              <a:rPr lang="en-NZ" dirty="0"/>
              <a:t>INDONESIA	</a:t>
            </a:r>
            <a:r>
              <a:rPr lang="en-NZ" dirty="0" smtClean="0"/>
              <a:t>       </a:t>
            </a:r>
            <a:r>
              <a:rPr lang="id-ID" dirty="0" smtClean="0"/>
              <a:t>Nenden </a:t>
            </a:r>
            <a:r>
              <a:rPr lang="id-ID" dirty="0"/>
              <a:t>Sri Lengkanawati, </a:t>
            </a:r>
            <a:r>
              <a:rPr lang="en-GB" dirty="0"/>
              <a:t>UPI, Bandung</a:t>
            </a:r>
            <a:endParaRPr lang="en-NZ" dirty="0"/>
          </a:p>
          <a:p>
            <a:r>
              <a:rPr lang="en-NZ" dirty="0" smtClean="0"/>
              <a:t>JAPAN</a:t>
            </a:r>
            <a:r>
              <a:rPr lang="en-NZ" dirty="0"/>
              <a:t>	</a:t>
            </a:r>
            <a:r>
              <a:rPr lang="en-NZ" dirty="0" smtClean="0"/>
              <a:t>       Richmond </a:t>
            </a:r>
            <a:r>
              <a:rPr lang="en-NZ" dirty="0" err="1"/>
              <a:t>Stroupe</a:t>
            </a:r>
            <a:r>
              <a:rPr lang="en-NZ" dirty="0"/>
              <a:t>, </a:t>
            </a:r>
            <a:r>
              <a:rPr lang="en-NZ" dirty="0" err="1"/>
              <a:t>Soka</a:t>
            </a:r>
            <a:r>
              <a:rPr lang="en-NZ" dirty="0"/>
              <a:t> </a:t>
            </a:r>
            <a:r>
              <a:rPr lang="en-NZ" dirty="0" smtClean="0"/>
              <a:t>University</a:t>
            </a:r>
          </a:p>
          <a:p>
            <a:r>
              <a:rPr lang="en-NZ" dirty="0" smtClean="0"/>
              <a:t>KOREA</a:t>
            </a:r>
            <a:r>
              <a:rPr lang="en-NZ" dirty="0"/>
              <a:t>	       Hyun-</a:t>
            </a:r>
            <a:r>
              <a:rPr lang="en-NZ" dirty="0" err="1"/>
              <a:t>ju</a:t>
            </a:r>
            <a:r>
              <a:rPr lang="en-NZ" dirty="0"/>
              <a:t> Kim, </a:t>
            </a:r>
            <a:r>
              <a:rPr lang="en-NZ" dirty="0" err="1"/>
              <a:t>Dankook</a:t>
            </a:r>
            <a:r>
              <a:rPr lang="en-NZ" dirty="0"/>
              <a:t> University</a:t>
            </a:r>
          </a:p>
          <a:p>
            <a:r>
              <a:rPr lang="en-NZ" dirty="0"/>
              <a:t>M</a:t>
            </a:r>
            <a:r>
              <a:rPr lang="en-NZ" dirty="0" smtClean="0"/>
              <a:t>ALAYSIA</a:t>
            </a:r>
            <a:r>
              <a:rPr lang="en-NZ" dirty="0"/>
              <a:t>	</a:t>
            </a:r>
            <a:r>
              <a:rPr lang="en-NZ" dirty="0" smtClean="0"/>
              <a:t>       Zuwati </a:t>
            </a:r>
            <a:r>
              <a:rPr lang="en-NZ" dirty="0"/>
              <a:t>Hasim, University of Malaya, Kuala </a:t>
            </a:r>
            <a:r>
              <a:rPr lang="en-NZ" dirty="0" smtClean="0"/>
              <a:t>Lumpur</a:t>
            </a:r>
          </a:p>
          <a:p>
            <a:r>
              <a:rPr lang="en-NZ" dirty="0"/>
              <a:t>PHILLIPINES	       Ruanni </a:t>
            </a:r>
            <a:r>
              <a:rPr lang="en-NZ" dirty="0" err="1"/>
              <a:t>Tupas</a:t>
            </a:r>
            <a:r>
              <a:rPr lang="en-NZ" dirty="0"/>
              <a:t>, National Institute of Education, Singapore </a:t>
            </a:r>
          </a:p>
          <a:p>
            <a:r>
              <a:rPr lang="en-NZ" dirty="0"/>
              <a:t>THAILAND	</a:t>
            </a:r>
            <a:r>
              <a:rPr lang="en-NZ" dirty="0" smtClean="0"/>
              <a:t>       </a:t>
            </a:r>
            <a:r>
              <a:rPr lang="en-NZ" dirty="0" err="1"/>
              <a:t>P</a:t>
            </a:r>
            <a:r>
              <a:rPr lang="en-NZ" dirty="0" err="1" smtClean="0"/>
              <a:t>ataraporn</a:t>
            </a:r>
            <a:r>
              <a:rPr lang="en-NZ" dirty="0" smtClean="0"/>
              <a:t>  </a:t>
            </a:r>
            <a:r>
              <a:rPr lang="en-NZ" dirty="0" err="1" smtClean="0"/>
              <a:t>Tapinta</a:t>
            </a:r>
            <a:r>
              <a:rPr lang="en-NZ" dirty="0" smtClean="0"/>
              <a:t>, </a:t>
            </a:r>
            <a:r>
              <a:rPr lang="en-NZ" dirty="0" err="1" smtClean="0"/>
              <a:t>Kasetsart</a:t>
            </a:r>
            <a:r>
              <a:rPr lang="en-NZ" dirty="0" smtClean="0"/>
              <a:t> </a:t>
            </a:r>
            <a:r>
              <a:rPr lang="en-NZ" dirty="0"/>
              <a:t>University, Bangkok </a:t>
            </a:r>
          </a:p>
          <a:p>
            <a:r>
              <a:rPr lang="en-NZ" dirty="0" smtClean="0"/>
              <a:t>VIETNAM</a:t>
            </a:r>
            <a:r>
              <a:rPr lang="en-NZ" dirty="0"/>
              <a:t>	</a:t>
            </a:r>
            <a:r>
              <a:rPr lang="en-NZ" dirty="0" smtClean="0"/>
              <a:t>       LV Nguyen  &amp;  VG Nguyen</a:t>
            </a:r>
            <a:r>
              <a:rPr lang="en-NZ" dirty="0"/>
              <a:t>, </a:t>
            </a:r>
            <a:r>
              <a:rPr lang="en-NZ" dirty="0" smtClean="0"/>
              <a:t>Ha </a:t>
            </a:r>
            <a:r>
              <a:rPr lang="en-NZ" dirty="0" err="1" smtClean="0"/>
              <a:t>Tinh</a:t>
            </a:r>
            <a:r>
              <a:rPr lang="en-NZ" dirty="0" smtClean="0"/>
              <a:t> &amp; </a:t>
            </a:r>
            <a:r>
              <a:rPr lang="en-NZ" dirty="0" err="1" smtClean="0"/>
              <a:t>Cantho</a:t>
            </a:r>
            <a:r>
              <a:rPr lang="en-NZ" dirty="0" smtClean="0"/>
              <a:t> Universities </a:t>
            </a:r>
            <a:endParaRPr lang="en-NZ" dirty="0"/>
          </a:p>
          <a:p>
            <a:r>
              <a:rPr lang="en-NZ" dirty="0" smtClean="0"/>
              <a:t>REFLECTION</a:t>
            </a:r>
            <a:r>
              <a:rPr lang="en-NZ" dirty="0"/>
              <a:t>	 </a:t>
            </a:r>
            <a:r>
              <a:rPr lang="en-NZ" dirty="0" smtClean="0"/>
              <a:t>      Lawrence </a:t>
            </a:r>
            <a:r>
              <a:rPr lang="en-NZ" dirty="0"/>
              <a:t>Jun Zhang, University of </a:t>
            </a:r>
            <a:r>
              <a:rPr lang="en-NZ" dirty="0" smtClean="0"/>
              <a:t>Auckland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778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</a:t>
            </a:r>
            <a:r>
              <a:rPr lang="en-NZ" dirty="0" smtClean="0"/>
              <a:t>utcome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collection of case studies should be </a:t>
            </a:r>
            <a:r>
              <a:rPr lang="en-GB" dirty="0"/>
              <a:t>of </a:t>
            </a:r>
            <a:r>
              <a:rPr lang="en-GB" dirty="0" smtClean="0"/>
              <a:t>interest </a:t>
            </a:r>
            <a:r>
              <a:rPr lang="en-GB" dirty="0"/>
              <a:t>to language teachers, not only in the countries covered by the case studies, but also in many other contexts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+ language teacher educators</a:t>
            </a:r>
          </a:p>
          <a:p>
            <a:r>
              <a:rPr lang="en-GB" dirty="0" smtClean="0"/>
              <a:t>+ researchers</a:t>
            </a:r>
          </a:p>
          <a:p>
            <a:r>
              <a:rPr lang="en-GB" dirty="0" smtClean="0"/>
              <a:t>+ theorists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15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Learner autonomy: Interested?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topic is relevant and of current concern</a:t>
            </a:r>
          </a:p>
          <a:p>
            <a:r>
              <a:rPr lang="en-NZ" dirty="0"/>
              <a:t>T</a:t>
            </a:r>
            <a:r>
              <a:rPr lang="en-NZ" dirty="0" smtClean="0"/>
              <a:t>his is a fairly straightforward research design</a:t>
            </a:r>
          </a:p>
          <a:p>
            <a:r>
              <a:rPr lang="en-NZ" dirty="0" smtClean="0"/>
              <a:t>The basic instruments are ready</a:t>
            </a:r>
          </a:p>
          <a:p>
            <a:r>
              <a:rPr lang="en-NZ" dirty="0" smtClean="0"/>
              <a:t>You have an accessible research setting</a:t>
            </a:r>
          </a:p>
          <a:p>
            <a:r>
              <a:rPr lang="en-NZ" dirty="0" smtClean="0"/>
              <a:t>The team can be quite small</a:t>
            </a:r>
          </a:p>
          <a:p>
            <a:r>
              <a:rPr lang="en-NZ" dirty="0" smtClean="0"/>
              <a:t>‘Outputs’ should be easy to publish</a:t>
            </a:r>
          </a:p>
          <a:p>
            <a:r>
              <a:rPr lang="en-NZ" dirty="0" smtClean="0"/>
              <a:t>Permission from Borg and Al-</a:t>
            </a:r>
            <a:r>
              <a:rPr lang="en-NZ" dirty="0" err="1" smtClean="0"/>
              <a:t>Busaidi</a:t>
            </a:r>
            <a:r>
              <a:rPr lang="en-NZ" dirty="0" smtClean="0"/>
              <a:t> would be necessary</a:t>
            </a:r>
          </a:p>
          <a:p>
            <a:r>
              <a:rPr lang="en-NZ" dirty="0" smtClean="0"/>
              <a:t>What do you think?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16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Thank you!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Have you any questions or comments?</a:t>
            </a:r>
          </a:p>
          <a:p>
            <a:endParaRPr lang="en-NZ" dirty="0"/>
          </a:p>
          <a:p>
            <a:r>
              <a:rPr lang="en-NZ" dirty="0" smtClean="0"/>
              <a:t>Watch this space!</a:t>
            </a:r>
          </a:p>
          <a:p>
            <a:r>
              <a:rPr lang="en-US" dirty="0"/>
              <a:t>Barnard, R. &amp; Li, J. (Eds.) </a:t>
            </a:r>
            <a:r>
              <a:rPr lang="en-US" dirty="0" smtClean="0"/>
              <a:t>(forthcoming, </a:t>
            </a:r>
            <a:r>
              <a:rPr lang="en-US" dirty="0"/>
              <a:t>due 2015). </a:t>
            </a:r>
            <a:r>
              <a:rPr lang="en-US" i="1" dirty="0"/>
              <a:t>Language learner autonomy: Teachers’ beliefs and practices in East Asian contexts. </a:t>
            </a:r>
            <a:r>
              <a:rPr lang="en-US" dirty="0"/>
              <a:t>IDP Publications </a:t>
            </a:r>
            <a:r>
              <a:rPr lang="en-US" dirty="0" smtClean="0"/>
              <a:t>Asia</a:t>
            </a:r>
          </a:p>
          <a:p>
            <a:endParaRPr lang="en-US" dirty="0"/>
          </a:p>
          <a:p>
            <a:r>
              <a:rPr lang="en-US" dirty="0" smtClean="0"/>
              <a:t>CAMTESOL, February 2016, Phnom Penh.</a:t>
            </a:r>
          </a:p>
          <a:p>
            <a:r>
              <a:rPr lang="en-US" dirty="0" smtClean="0"/>
              <a:t>Official launch of the above book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32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References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08720"/>
            <a:ext cx="8503920" cy="5760640"/>
          </a:xfrm>
        </p:spPr>
        <p:txBody>
          <a:bodyPr>
            <a:normAutofit fontScale="62500" lnSpcReduction="20000"/>
          </a:bodyPr>
          <a:lstStyle/>
          <a:p>
            <a:r>
              <a:rPr lang="en-NZ" sz="2900" dirty="0"/>
              <a:t>Benson, P. (1996). Concepts of autonomy in language learning. In R. Pemberton, E.S.L. Li, W. W. F. Or &amp; H. D. Pierson (Eds.), </a:t>
            </a:r>
            <a:r>
              <a:rPr lang="en-NZ" sz="2900" i="1" dirty="0"/>
              <a:t>Taking control – autonomy in language learning</a:t>
            </a:r>
            <a:r>
              <a:rPr lang="en-NZ" sz="2900" dirty="0"/>
              <a:t> (pp. 27-34). Hong Kong: Hong Kong University Press.</a:t>
            </a:r>
          </a:p>
          <a:p>
            <a:r>
              <a:rPr lang="en-NZ" sz="2900" dirty="0"/>
              <a:t>Benson, P. (2001). </a:t>
            </a:r>
            <a:r>
              <a:rPr lang="en-NZ" sz="2900" i="1" dirty="0"/>
              <a:t>Teaching and researching autonomy in language learning</a:t>
            </a:r>
            <a:r>
              <a:rPr lang="en-NZ" sz="2900" dirty="0"/>
              <a:t>. Harlow, England: Longman.</a:t>
            </a:r>
          </a:p>
          <a:p>
            <a:r>
              <a:rPr lang="en-NZ" sz="2900" dirty="0" smtClean="0"/>
              <a:t>Benson</a:t>
            </a:r>
            <a:r>
              <a:rPr lang="en-NZ" sz="2900" dirty="0"/>
              <a:t>, P. (2011) </a:t>
            </a:r>
            <a:r>
              <a:rPr lang="en-NZ" sz="2900" i="1" dirty="0"/>
              <a:t>Teaching and researching autonomy in language learning</a:t>
            </a:r>
            <a:r>
              <a:rPr lang="en-NZ" sz="2900" dirty="0"/>
              <a:t> (2nd edition). Harlow: Longman.</a:t>
            </a:r>
          </a:p>
          <a:p>
            <a:r>
              <a:rPr lang="en-NZ" sz="2900" dirty="0"/>
              <a:t>Borg, S. &amp; Al-</a:t>
            </a:r>
            <a:r>
              <a:rPr lang="en-NZ" sz="2900" dirty="0" err="1"/>
              <a:t>Busaidi</a:t>
            </a:r>
            <a:r>
              <a:rPr lang="en-NZ" sz="2900" dirty="0"/>
              <a:t> (2012a) Teachers’ beliefs and practices regarding learner autonomy.</a:t>
            </a:r>
            <a:r>
              <a:rPr lang="en-NZ" sz="2900" i="1" dirty="0"/>
              <a:t> English Language Teaching Journal, 33</a:t>
            </a:r>
            <a:r>
              <a:rPr lang="en-NZ" sz="2900" dirty="0"/>
              <a:t>(3), 283-292.</a:t>
            </a:r>
          </a:p>
          <a:p>
            <a:r>
              <a:rPr lang="en-NZ" sz="2900" dirty="0"/>
              <a:t>Borg, S. &amp; Al-</a:t>
            </a:r>
            <a:r>
              <a:rPr lang="en-NZ" sz="2900" dirty="0" err="1"/>
              <a:t>Busaidi</a:t>
            </a:r>
            <a:r>
              <a:rPr lang="en-NZ" sz="2900" dirty="0"/>
              <a:t> (2012b) </a:t>
            </a:r>
            <a:r>
              <a:rPr lang="en-NZ" sz="2900" i="1" dirty="0"/>
              <a:t>Learner autonomy: English language teachers’ beliefs and practices. ELT </a:t>
            </a:r>
            <a:r>
              <a:rPr lang="en-NZ" sz="2900" i="1" dirty="0" err="1"/>
              <a:t>Reseach</a:t>
            </a:r>
            <a:r>
              <a:rPr lang="en-NZ" sz="2900" i="1" dirty="0"/>
              <a:t> paper 12-07</a:t>
            </a:r>
            <a:r>
              <a:rPr lang="en-NZ" sz="2900" dirty="0"/>
              <a:t>.London: The British Council</a:t>
            </a:r>
          </a:p>
          <a:p>
            <a:r>
              <a:rPr lang="en-NZ" sz="2900" dirty="0" err="1"/>
              <a:t>Holec</a:t>
            </a:r>
            <a:r>
              <a:rPr lang="en-NZ" sz="2900" dirty="0"/>
              <a:t>, H. (1981) </a:t>
            </a:r>
            <a:r>
              <a:rPr lang="en-NZ" sz="2900" i="1" dirty="0"/>
              <a:t>Autonomy and foreign language learning.</a:t>
            </a:r>
            <a:r>
              <a:rPr lang="en-NZ" sz="2900" dirty="0"/>
              <a:t> Oxford: </a:t>
            </a:r>
            <a:r>
              <a:rPr lang="en-NZ" sz="2900" dirty="0" err="1"/>
              <a:t>Pergamon</a:t>
            </a:r>
            <a:r>
              <a:rPr lang="en-NZ" sz="2900" dirty="0"/>
              <a:t> Press.</a:t>
            </a:r>
          </a:p>
          <a:p>
            <a:r>
              <a:rPr lang="en-NZ" sz="2900" dirty="0"/>
              <a:t>Lamb, T. E. and H. </a:t>
            </a:r>
            <a:r>
              <a:rPr lang="en-NZ" sz="2900" dirty="0" err="1"/>
              <a:t>Reinders</a:t>
            </a:r>
            <a:r>
              <a:rPr lang="en-NZ" sz="2900" dirty="0"/>
              <a:t> (eds.) (2008) </a:t>
            </a:r>
            <a:r>
              <a:rPr lang="en-NZ" sz="2900" i="1" dirty="0"/>
              <a:t>Learner and teacher autonomy: Concepts, realities, and responses. </a:t>
            </a:r>
            <a:r>
              <a:rPr lang="en-NZ" sz="2900" dirty="0"/>
              <a:t>Amsterdam: John </a:t>
            </a:r>
            <a:r>
              <a:rPr lang="en-NZ" sz="2900" dirty="0" err="1"/>
              <a:t>Benjamins</a:t>
            </a:r>
            <a:r>
              <a:rPr lang="en-NZ" sz="2900" dirty="0" smtClean="0"/>
              <a:t>.</a:t>
            </a:r>
          </a:p>
          <a:p>
            <a:r>
              <a:rPr lang="en-NZ" sz="2900" dirty="0"/>
              <a:t>Little, D. (1991). </a:t>
            </a:r>
            <a:r>
              <a:rPr lang="en-NZ" sz="2900" i="1" dirty="0"/>
              <a:t>Learner autonomy: Definitions, issues and problems</a:t>
            </a:r>
            <a:r>
              <a:rPr lang="en-NZ" sz="2900" dirty="0"/>
              <a:t>. Dublin, </a:t>
            </a:r>
            <a:r>
              <a:rPr lang="en-NZ" sz="2900" dirty="0" smtClean="0"/>
              <a:t>Eire: </a:t>
            </a:r>
            <a:r>
              <a:rPr lang="en-NZ" sz="2900" dirty="0" err="1" smtClean="0"/>
              <a:t>Authentik</a:t>
            </a:r>
            <a:r>
              <a:rPr lang="en-NZ" sz="2900" dirty="0" smtClean="0"/>
              <a:t>.</a:t>
            </a:r>
          </a:p>
          <a:p>
            <a:r>
              <a:rPr lang="en-NZ" sz="2900" dirty="0"/>
              <a:t>Little, D. (2007). Language learner autonomy: Some fundamental considerations revisited. </a:t>
            </a:r>
            <a:r>
              <a:rPr lang="en-NZ" sz="2900" i="1" dirty="0"/>
              <a:t>Innovation in language learning and teaching, 1</a:t>
            </a:r>
            <a:r>
              <a:rPr lang="en-NZ" sz="2900" dirty="0"/>
              <a:t>(1), 14-29</a:t>
            </a:r>
            <a:r>
              <a:rPr lang="en-NZ" sz="2900" dirty="0" smtClean="0"/>
              <a:t>.</a:t>
            </a:r>
          </a:p>
          <a:p>
            <a:r>
              <a:rPr lang="en-GB" sz="2900" dirty="0" err="1"/>
              <a:t>Vygotsky</a:t>
            </a:r>
            <a:r>
              <a:rPr lang="en-GB" sz="2900" dirty="0"/>
              <a:t>, L. S. (1978). </a:t>
            </a:r>
            <a:r>
              <a:rPr lang="en-GB" sz="2900" i="1" dirty="0"/>
              <a:t>Mind in society: The development of higher psychological processes. </a:t>
            </a:r>
            <a:r>
              <a:rPr lang="en-GB" sz="2900" dirty="0"/>
              <a:t>Cambridge, MA: Harvard University Press.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72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learner autonomy - what do </a:t>
            </a:r>
            <a:r>
              <a:rPr lang="en-NZ" b="1" u="sng" dirty="0"/>
              <a:t>you</a:t>
            </a:r>
            <a:r>
              <a:rPr lang="en-NZ" dirty="0"/>
              <a:t> mean</a:t>
            </a:r>
            <a:r>
              <a:rPr lang="en-NZ" dirty="0" smtClean="0"/>
              <a:t>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Please write what </a:t>
            </a:r>
            <a:r>
              <a:rPr lang="en-NZ" i="1" dirty="0" smtClean="0"/>
              <a:t>you</a:t>
            </a:r>
            <a:r>
              <a:rPr lang="en-NZ" dirty="0" smtClean="0"/>
              <a:t> think learner autonomy means in the card</a:t>
            </a:r>
          </a:p>
          <a:p>
            <a:r>
              <a:rPr lang="en-NZ" dirty="0" smtClean="0"/>
              <a:t>Please state the country where you work.</a:t>
            </a:r>
          </a:p>
          <a:p>
            <a:r>
              <a:rPr lang="en-NZ" dirty="0" smtClean="0"/>
              <a:t>Give a brief definition of what you mean by LA.</a:t>
            </a:r>
          </a:p>
          <a:p>
            <a:r>
              <a:rPr lang="en-NZ" dirty="0" smtClean="0"/>
              <a:t>If you like, you can write your name.</a:t>
            </a:r>
          </a:p>
          <a:p>
            <a:r>
              <a:rPr lang="en-NZ" dirty="0" smtClean="0"/>
              <a:t>If you wish to correspond with me about LA, please add your email address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733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Please complete this card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 work in (country) ……………………………….</a:t>
            </a:r>
          </a:p>
          <a:p>
            <a:r>
              <a:rPr lang="en-NZ" dirty="0" smtClean="0"/>
              <a:t>My definition of learner autonomy is ..................... ………………………………………………………………………………………………………………………………………………………………………………………(No more than two sentences!)</a:t>
            </a:r>
          </a:p>
          <a:p>
            <a:endParaRPr lang="en-NZ" dirty="0" smtClean="0"/>
          </a:p>
          <a:p>
            <a:r>
              <a:rPr lang="en-NZ" dirty="0" smtClean="0"/>
              <a:t>My name is  (optional)…………………………………….</a:t>
            </a:r>
          </a:p>
          <a:p>
            <a:endParaRPr lang="en-NZ" dirty="0"/>
          </a:p>
          <a:p>
            <a:r>
              <a:rPr lang="en-NZ" dirty="0" smtClean="0"/>
              <a:t>My email address is (optional) …………………………………………………………………….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483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(‘western’) definitions </a:t>
            </a:r>
            <a:r>
              <a:rPr lang="en-NZ" dirty="0"/>
              <a:t>of 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err="1" smtClean="0"/>
              <a:t>Holec</a:t>
            </a:r>
            <a:r>
              <a:rPr lang="en-NZ" dirty="0" smtClean="0"/>
              <a:t> (1981</a:t>
            </a:r>
            <a:r>
              <a:rPr lang="en-NZ" dirty="0"/>
              <a:t>, p.3):</a:t>
            </a:r>
            <a:r>
              <a:rPr lang="en-NZ" dirty="0" smtClean="0"/>
              <a:t>‘</a:t>
            </a:r>
            <a:r>
              <a:rPr lang="en-NZ" dirty="0"/>
              <a:t>the ability to take charge of one’s own learning</a:t>
            </a:r>
            <a:r>
              <a:rPr lang="en-NZ" dirty="0" smtClean="0"/>
              <a:t>’ learners take </a:t>
            </a:r>
            <a:r>
              <a:rPr lang="en-NZ" dirty="0"/>
              <a:t>responsibility for </a:t>
            </a:r>
            <a:r>
              <a:rPr lang="en-NZ" dirty="0" smtClean="0"/>
              <a:t>the </a:t>
            </a:r>
            <a:r>
              <a:rPr lang="en-NZ" dirty="0"/>
              <a:t>decisions concerning all aspects of this learning. </a:t>
            </a:r>
            <a:endParaRPr lang="en-NZ" dirty="0" smtClean="0"/>
          </a:p>
          <a:p>
            <a:r>
              <a:rPr lang="en-NZ" dirty="0"/>
              <a:t>Little (1991) </a:t>
            </a:r>
            <a:r>
              <a:rPr lang="en-NZ" dirty="0" smtClean="0"/>
              <a:t>lays </a:t>
            </a:r>
            <a:r>
              <a:rPr lang="en-NZ" dirty="0"/>
              <a:t>more emphasis on control over the cognitive </a:t>
            </a:r>
            <a:r>
              <a:rPr lang="en-NZ" dirty="0" smtClean="0"/>
              <a:t>process.</a:t>
            </a:r>
          </a:p>
          <a:p>
            <a:r>
              <a:rPr lang="en-NZ" dirty="0"/>
              <a:t>Benson (</a:t>
            </a:r>
            <a:r>
              <a:rPr lang="en-NZ" dirty="0" smtClean="0"/>
              <a:t>1996, </a:t>
            </a:r>
            <a:r>
              <a:rPr lang="en-NZ" dirty="0"/>
              <a:t>p. 33</a:t>
            </a:r>
            <a:r>
              <a:rPr lang="en-NZ" dirty="0" smtClean="0"/>
              <a:t>) </a:t>
            </a:r>
            <a:r>
              <a:rPr lang="en-NZ" dirty="0"/>
              <a:t>adds </a:t>
            </a:r>
            <a:r>
              <a:rPr lang="en-NZ" dirty="0" smtClean="0"/>
              <a:t>a social </a:t>
            </a:r>
            <a:r>
              <a:rPr lang="en-NZ" dirty="0"/>
              <a:t>element </a:t>
            </a:r>
            <a:r>
              <a:rPr lang="en-NZ" dirty="0" smtClean="0"/>
              <a:t>to autonomy</a:t>
            </a:r>
            <a:r>
              <a:rPr lang="en-NZ" dirty="0"/>
              <a:t>, </a:t>
            </a:r>
            <a:r>
              <a:rPr lang="en-NZ" dirty="0" smtClean="0"/>
              <a:t> ‘</a:t>
            </a:r>
            <a:r>
              <a:rPr lang="en-NZ" dirty="0"/>
              <a:t>control is a question of collective decision-making rather than individual choice</a:t>
            </a:r>
            <a:r>
              <a:rPr lang="en-NZ" dirty="0" smtClean="0"/>
              <a:t>’</a:t>
            </a:r>
          </a:p>
          <a:p>
            <a:r>
              <a:rPr lang="en-NZ" dirty="0"/>
              <a:t>Benson (2001) </a:t>
            </a:r>
            <a:r>
              <a:rPr lang="en-NZ" dirty="0" smtClean="0"/>
              <a:t>autonomy </a:t>
            </a:r>
            <a:r>
              <a:rPr lang="en-NZ" dirty="0"/>
              <a:t>i</a:t>
            </a:r>
            <a:r>
              <a:rPr lang="en-NZ" dirty="0" smtClean="0"/>
              <a:t>s not so much a goal as an </a:t>
            </a:r>
            <a:r>
              <a:rPr lang="en-NZ" dirty="0"/>
              <a:t>attitude and capacity to exert control over learning.</a:t>
            </a:r>
          </a:p>
        </p:txBody>
      </p:sp>
    </p:spTree>
    <p:extLst>
      <p:ext uri="{BB962C8B-B14F-4D97-AF65-F5344CB8AC3E}">
        <p14:creationId xmlns:p14="http://schemas.microsoft.com/office/powerpoint/2010/main" val="18854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Learner control?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Control over what?</a:t>
            </a:r>
          </a:p>
          <a:p>
            <a:pPr lvl="1"/>
            <a:r>
              <a:rPr lang="en-NZ" dirty="0" smtClean="0"/>
              <a:t>aims / objectives</a:t>
            </a:r>
          </a:p>
          <a:p>
            <a:pPr lvl="1"/>
            <a:r>
              <a:rPr lang="en-NZ" dirty="0" smtClean="0"/>
              <a:t>methods</a:t>
            </a:r>
          </a:p>
          <a:p>
            <a:pPr lvl="1"/>
            <a:r>
              <a:rPr lang="en-NZ" dirty="0" smtClean="0"/>
              <a:t>materials</a:t>
            </a:r>
          </a:p>
          <a:p>
            <a:pPr lvl="1"/>
            <a:r>
              <a:rPr lang="en-NZ" dirty="0" smtClean="0"/>
              <a:t>evaluation</a:t>
            </a:r>
          </a:p>
          <a:p>
            <a:r>
              <a:rPr lang="en-NZ" dirty="0" smtClean="0"/>
              <a:t>How much control?</a:t>
            </a:r>
          </a:p>
          <a:p>
            <a:r>
              <a:rPr lang="en-NZ" dirty="0" smtClean="0"/>
              <a:t>How can </a:t>
            </a:r>
            <a:r>
              <a:rPr lang="en-NZ" dirty="0"/>
              <a:t>learners </a:t>
            </a:r>
            <a:r>
              <a:rPr lang="en-NZ" dirty="0" smtClean="0"/>
              <a:t>become autonomous</a:t>
            </a:r>
          </a:p>
          <a:p>
            <a:r>
              <a:rPr lang="en-NZ" dirty="0" smtClean="0"/>
              <a:t>What local opportunities and constraints?</a:t>
            </a:r>
          </a:p>
          <a:p>
            <a:pPr lvl="1"/>
            <a:r>
              <a:rPr lang="en-NZ" dirty="0" smtClean="0"/>
              <a:t>institutional</a:t>
            </a:r>
          </a:p>
          <a:p>
            <a:pPr lvl="1"/>
            <a:r>
              <a:rPr lang="en-NZ" dirty="0" smtClean="0"/>
              <a:t>students</a:t>
            </a:r>
          </a:p>
          <a:p>
            <a:pPr lvl="1"/>
            <a:r>
              <a:rPr lang="en-NZ" dirty="0" smtClean="0"/>
              <a:t>Teachers</a:t>
            </a:r>
          </a:p>
        </p:txBody>
      </p:sp>
    </p:spTree>
    <p:extLst>
      <p:ext uri="{BB962C8B-B14F-4D97-AF65-F5344CB8AC3E}">
        <p14:creationId xmlns:p14="http://schemas.microsoft.com/office/powerpoint/2010/main" val="40636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LA: goal or process? Or both?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The ultimate goal of learner autonomy is independence:</a:t>
            </a:r>
          </a:p>
          <a:p>
            <a:r>
              <a:rPr lang="en-NZ" dirty="0" smtClean="0"/>
              <a:t>“What the learner can do with assistance today, she will be able to do independently tomorrow” (</a:t>
            </a:r>
            <a:r>
              <a:rPr lang="en-NZ" dirty="0" err="1" smtClean="0"/>
              <a:t>Vygotsky</a:t>
            </a:r>
            <a:r>
              <a:rPr lang="en-NZ" dirty="0" smtClean="0"/>
              <a:t>, 1934)</a:t>
            </a:r>
          </a:p>
          <a:p>
            <a:r>
              <a:rPr lang="en-US" sz="2800" dirty="0"/>
              <a:t>The </a:t>
            </a:r>
            <a:r>
              <a:rPr lang="en-US" sz="2800" u="sng" dirty="0" smtClean="0"/>
              <a:t>Zone of Proximal Development</a:t>
            </a:r>
          </a:p>
          <a:p>
            <a:r>
              <a:rPr lang="en-US" sz="2800" dirty="0" smtClean="0"/>
              <a:t>The ZPD </a:t>
            </a:r>
            <a:r>
              <a:rPr lang="en-US" sz="2800" dirty="0"/>
              <a:t>“is the distance between the actual developmental level as determined by independent problem solving and the level of potential development as determined through problem solving under adult guidance or </a:t>
            </a:r>
            <a:r>
              <a:rPr lang="en-US" sz="2800" i="1" dirty="0"/>
              <a:t>in collaboration with more capable peers</a:t>
            </a:r>
            <a:r>
              <a:rPr lang="en-US" sz="2800" dirty="0"/>
              <a:t>.” (</a:t>
            </a:r>
            <a:r>
              <a:rPr lang="en-US" sz="2800" dirty="0" err="1"/>
              <a:t>Vygotsky</a:t>
            </a:r>
            <a:r>
              <a:rPr lang="en-US" sz="2800" dirty="0"/>
              <a:t>, 1978, p. 86 – italics added)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57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 i="1">
                <a:solidFill>
                  <a:srgbClr val="FFFF00"/>
                </a:solidFill>
                <a:latin typeface="Times New Roman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fld id="{464F52EA-5D5E-4D2B-B2F3-36911468AB14}" type="slidenum">
              <a:rPr lang="en-US" sz="1800" b="0" i="0" smtClean="0">
                <a:latin typeface="Arial" charset="0"/>
              </a:rPr>
              <a:pPr/>
              <a:t>8</a:t>
            </a:fld>
            <a:endParaRPr lang="en-US" sz="1800" b="0" i="0" smtClean="0">
              <a:latin typeface="Arial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39813"/>
            <a:ext cx="32893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1000" y="60960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800" b="0" i="0" dirty="0" err="1">
                <a:solidFill>
                  <a:schemeClr val="tx1"/>
                </a:solidFill>
              </a:rPr>
              <a:t>Vygotsky’s</a:t>
            </a:r>
            <a:r>
              <a:rPr lang="en-AU" sz="2800" b="0" i="0" dirty="0">
                <a:solidFill>
                  <a:schemeClr val="tx1"/>
                </a:solidFill>
              </a:rPr>
              <a:t> Student ID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038600" y="1066800"/>
            <a:ext cx="5029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US" sz="2400" b="0" i="0" dirty="0">
                <a:solidFill>
                  <a:schemeClr val="tx1"/>
                </a:solidFill>
              </a:rPr>
              <a:t>Lev </a:t>
            </a:r>
            <a:r>
              <a:rPr lang="en-US" sz="2400" b="0" i="0" dirty="0" err="1">
                <a:solidFill>
                  <a:schemeClr val="tx1"/>
                </a:solidFill>
              </a:rPr>
              <a:t>Semenovich</a:t>
            </a:r>
            <a:r>
              <a:rPr lang="en-US" sz="2400" b="0" i="0" dirty="0">
                <a:solidFill>
                  <a:schemeClr val="tx1"/>
                </a:solidFill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</a:rPr>
              <a:t>Vygotsky</a:t>
            </a:r>
            <a:r>
              <a:rPr lang="en-US" sz="2400" b="0" i="0" dirty="0">
                <a:solidFill>
                  <a:schemeClr val="tx1"/>
                </a:solidFill>
              </a:rPr>
              <a:t> 1896-1934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</a:t>
            </a:r>
            <a:r>
              <a:rPr lang="en-AU" sz="2400" b="0" i="0" dirty="0">
                <a:solidFill>
                  <a:schemeClr val="tx1"/>
                </a:solidFill>
              </a:rPr>
              <a:t>913 </a:t>
            </a:r>
            <a:r>
              <a:rPr lang="en-US" sz="2400" b="0" i="0" dirty="0">
                <a:solidFill>
                  <a:schemeClr val="tx1"/>
                </a:solidFill>
              </a:rPr>
              <a:t>Entered medical school in Moscow (continued in Kharkov)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1913 Changed to law at Moscow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1914 Majored in philosophy/history with literature at </a:t>
            </a:r>
            <a:r>
              <a:rPr lang="en-AU" sz="2400" b="0" i="0" dirty="0" err="1">
                <a:solidFill>
                  <a:schemeClr val="tx1"/>
                </a:solidFill>
              </a:rPr>
              <a:t>Shaniavsky</a:t>
            </a:r>
            <a:r>
              <a:rPr lang="en-AU" sz="2400" b="0" i="0" dirty="0">
                <a:solidFill>
                  <a:schemeClr val="tx1"/>
                </a:solidFill>
              </a:rPr>
              <a:t> University</a:t>
            </a:r>
            <a:r>
              <a:rPr lang="en-US" sz="2400" b="0" i="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1917 graduated from both universities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1917-1924 taught literature, aesthetics, history of art</a:t>
            </a:r>
          </a:p>
          <a:p>
            <a:r>
              <a:rPr lang="en-US" sz="2400" b="0" i="0" dirty="0">
                <a:solidFill>
                  <a:schemeClr val="tx1"/>
                </a:solidFill>
              </a:rPr>
              <a:t>1924 founded Institute of </a:t>
            </a:r>
            <a:r>
              <a:rPr lang="en-US" sz="2400" b="0" i="0" dirty="0" err="1">
                <a:solidFill>
                  <a:schemeClr val="tx1"/>
                </a:solidFill>
              </a:rPr>
              <a:t>defectology</a:t>
            </a:r>
            <a:endParaRPr lang="en-US" sz="2400" b="0" i="0" dirty="0">
              <a:solidFill>
                <a:schemeClr val="tx1"/>
              </a:solidFill>
            </a:endParaRPr>
          </a:p>
          <a:p>
            <a:r>
              <a:rPr lang="en-US" sz="2400" b="0" i="0" dirty="0">
                <a:solidFill>
                  <a:schemeClr val="tx1"/>
                </a:solidFill>
              </a:rPr>
              <a:t>1924-1934 collaborated with Luria and </a:t>
            </a:r>
            <a:r>
              <a:rPr lang="en-US" sz="2400" b="0" i="0" dirty="0" err="1">
                <a:solidFill>
                  <a:schemeClr val="tx1"/>
                </a:solidFill>
              </a:rPr>
              <a:t>Leont’ev</a:t>
            </a:r>
            <a:r>
              <a:rPr lang="en-US" sz="2400" b="0" i="0" dirty="0">
                <a:solidFill>
                  <a:schemeClr val="tx1"/>
                </a:solidFill>
              </a:rPr>
              <a:t> - hundreds of articles</a:t>
            </a:r>
          </a:p>
        </p:txBody>
      </p:sp>
    </p:spTree>
    <p:extLst>
      <p:ext uri="{BB962C8B-B14F-4D97-AF65-F5344CB8AC3E}">
        <p14:creationId xmlns:p14="http://schemas.microsoft.com/office/powerpoint/2010/main" val="543131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2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4343400" y="30480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6172200" y="16002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172200" y="16002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V="1">
            <a:off x="8001000" y="15240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 rot="2711094">
            <a:off x="1676400" y="3886200"/>
            <a:ext cx="838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871 h 21600"/>
              <a:gd name="T4" fmla="*/ 2147483647 w 21600"/>
              <a:gd name="T5" fmla="*/ 2090925725 h 21600"/>
              <a:gd name="T6" fmla="*/ 2147483647 w 21600"/>
              <a:gd name="T7" fmla="*/ 10454628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rgbClr val="00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AU" sz="2400" b="0" i="0">
              <a:solidFill>
                <a:schemeClr val="tx1"/>
              </a:solidFill>
            </a:endParaRPr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 rot="2711094">
            <a:off x="3505200" y="2438400"/>
            <a:ext cx="838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871 h 21600"/>
              <a:gd name="T4" fmla="*/ 2147483647 w 21600"/>
              <a:gd name="T5" fmla="*/ 2090925725 h 21600"/>
              <a:gd name="T6" fmla="*/ 2147483647 w 21600"/>
              <a:gd name="T7" fmla="*/ 10454628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9900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914400" y="16144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009900"/>
                </a:solidFill>
              </a:rPr>
              <a:t>POTENTIAL LEVEL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152400" y="30622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3300"/>
                </a:solidFill>
              </a:rPr>
              <a:t>ACTUAL LEVEL</a:t>
            </a: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685800" y="5943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V="1">
            <a:off x="2514600" y="44958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2514600" y="44958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4343400" y="3048000"/>
            <a:ext cx="0" cy="1447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590800" y="454025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i="0"/>
              <a:t>INSTRUCTION</a:t>
            </a:r>
            <a:endParaRPr lang="en-US" sz="1600" i="0">
              <a:solidFill>
                <a:srgbClr val="0033CC"/>
              </a:solidFill>
            </a:endParaRP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4387850" y="3048000"/>
            <a:ext cx="184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0"/>
              <a:t>LEARNING</a:t>
            </a:r>
          </a:p>
        </p:txBody>
      </p:sp>
      <p:cxnSp>
        <p:nvCxnSpPr>
          <p:cNvPr id="91159" name="AutoShape 23"/>
          <p:cNvCxnSpPr>
            <a:cxnSpLocks noChangeShapeType="1"/>
            <a:stCxn id="91155" idx="0"/>
            <a:endCxn id="91156" idx="1"/>
          </p:cNvCxnSpPr>
          <p:nvPr/>
        </p:nvCxnSpPr>
        <p:spPr bwMode="auto">
          <a:xfrm rot="-5400000">
            <a:off x="2705100" y="2819400"/>
            <a:ext cx="1447800" cy="1828800"/>
          </a:xfrm>
          <a:prstGeom prst="curvedConnector3">
            <a:avLst>
              <a:gd name="adj1" fmla="val 6356"/>
            </a:avLst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876800" y="3352800"/>
            <a:ext cx="2438400" cy="914400"/>
            <a:chOff x="4032" y="1248"/>
            <a:chExt cx="1536" cy="576"/>
          </a:xfrm>
        </p:grpSpPr>
        <p:sp>
          <p:nvSpPr>
            <p:cNvPr id="24602" name="AutoShape 25"/>
            <p:cNvSpPr>
              <a:spLocks noChangeArrowheads="1"/>
            </p:cNvSpPr>
            <p:nvPr/>
          </p:nvSpPr>
          <p:spPr bwMode="auto">
            <a:xfrm>
              <a:off x="4032" y="1248"/>
              <a:ext cx="960" cy="576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0033CC"/>
            </a:solidFill>
            <a:ln w="1270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4603" name="Text Box 26"/>
            <p:cNvSpPr txBox="1">
              <a:spLocks noChangeArrowheads="1"/>
            </p:cNvSpPr>
            <p:nvPr/>
          </p:nvSpPr>
          <p:spPr bwMode="auto">
            <a:xfrm>
              <a:off x="4272" y="1324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 b="1" i="1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i="0"/>
                <a:t>ZPD</a:t>
              </a:r>
              <a:endParaRPr lang="en-US" sz="6000" i="0">
                <a:solidFill>
                  <a:srgbClr val="0033CC"/>
                </a:solidFill>
              </a:endParaRPr>
            </a:p>
          </p:txBody>
        </p:sp>
      </p:grpSp>
      <p:sp>
        <p:nvSpPr>
          <p:cNvPr id="91163" name="Line 27"/>
          <p:cNvSpPr>
            <a:spLocks noChangeShapeType="1"/>
          </p:cNvSpPr>
          <p:nvPr/>
        </p:nvSpPr>
        <p:spPr bwMode="auto">
          <a:xfrm flipV="1">
            <a:off x="2514600" y="3048000"/>
            <a:ext cx="1828800" cy="1447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49449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1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91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1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1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39" grpId="0" animBg="1"/>
      <p:bldP spid="91140" grpId="0" animBg="1"/>
      <p:bldP spid="91141" grpId="0" animBg="1"/>
      <p:bldP spid="91142" grpId="0" animBg="1"/>
      <p:bldP spid="91143" grpId="0" animBg="1"/>
      <p:bldP spid="91144" grpId="0" animBg="1"/>
      <p:bldP spid="91145" grpId="0" animBg="1"/>
      <p:bldP spid="91146" grpId="0" animBg="1"/>
      <p:bldP spid="91148" grpId="0" animBg="1"/>
      <p:bldP spid="91149" grpId="0" build="p" autoUpdateAnimBg="0" advAuto="0"/>
      <p:bldP spid="91150" grpId="0" build="p" autoUpdateAnimBg="0" advAuto="0"/>
      <p:bldP spid="91151" grpId="0" animBg="1"/>
      <p:bldP spid="91152" grpId="0" animBg="1"/>
      <p:bldP spid="91153" grpId="0" animBg="1"/>
      <p:bldP spid="91154" grpId="0" animBg="1"/>
      <p:bldP spid="91155" grpId="0" animBg="1"/>
      <p:bldP spid="91156" grpId="0" animBg="1"/>
      <p:bldP spid="91157" grpId="0" build="p" autoUpdateAnimBg="0"/>
      <p:bldP spid="91158" grpId="0" build="p" autoUpdateAnimBg="0"/>
      <p:bldP spid="9116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</TotalTime>
  <Words>1623</Words>
  <Application>Microsoft Office PowerPoint</Application>
  <PresentationFormat>On-screen Show (4:3)</PresentationFormat>
  <Paragraphs>199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Independent Learning Association Conference Bangkok, June 2013</vt:lpstr>
      <vt:lpstr>The research space</vt:lpstr>
      <vt:lpstr>learner autonomy - what do you mean?</vt:lpstr>
      <vt:lpstr>Please complete this card</vt:lpstr>
      <vt:lpstr>Some (‘western’) definitions of LA</vt:lpstr>
      <vt:lpstr>Learner control? Questions</vt:lpstr>
      <vt:lpstr>LA: goal or process? Or both?</vt:lpstr>
      <vt:lpstr>PowerPoint Presentation</vt:lpstr>
      <vt:lpstr>PowerPoint Presentation</vt:lpstr>
      <vt:lpstr>PowerPoint Presentation</vt:lpstr>
      <vt:lpstr>PowerPoint Presentation</vt:lpstr>
      <vt:lpstr>Six principles of scaffolding  (Van Lier, 1996, p. 195)</vt:lpstr>
      <vt:lpstr>LA as a process: scaffolding (Van Lier 1996, p.195)</vt:lpstr>
      <vt:lpstr>Peer scaffolding</vt:lpstr>
      <vt:lpstr>PowerPoint Presentation</vt:lpstr>
      <vt:lpstr>Implications for teaching </vt:lpstr>
      <vt:lpstr>Implications for research Borg &amp; Al-Busaidi (2012a; 2012b)</vt:lpstr>
      <vt:lpstr>International LA project</vt:lpstr>
      <vt:lpstr>Structure of the book  (Barnard &amp; Li, 2015)</vt:lpstr>
      <vt:lpstr>Contributors</vt:lpstr>
      <vt:lpstr>Outcome</vt:lpstr>
      <vt:lpstr>Learner autonomy: Interested?</vt:lpstr>
      <vt:lpstr>Thank you!</vt:lpstr>
      <vt:lpstr>References</vt:lpstr>
    </vt:vector>
  </TitlesOfParts>
  <Company>University of Waikato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learner autonomy in Asian contexts</dc:title>
  <dc:creator>Roger Barnard</dc:creator>
  <cp:lastModifiedBy>barnard</cp:lastModifiedBy>
  <cp:revision>23</cp:revision>
  <cp:lastPrinted>2014-06-01T23:00:12Z</cp:lastPrinted>
  <dcterms:created xsi:type="dcterms:W3CDTF">2013-09-04T04:39:00Z</dcterms:created>
  <dcterms:modified xsi:type="dcterms:W3CDTF">2014-06-26T04:17:27Z</dcterms:modified>
</cp:coreProperties>
</file>